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313" r:id="rId3"/>
    <p:sldId id="312" r:id="rId4"/>
    <p:sldId id="315" r:id="rId5"/>
    <p:sldId id="316" r:id="rId6"/>
    <p:sldId id="318" r:id="rId7"/>
    <p:sldId id="319" r:id="rId8"/>
    <p:sldId id="320" r:id="rId9"/>
    <p:sldId id="321" r:id="rId10"/>
    <p:sldId id="323" r:id="rId11"/>
    <p:sldId id="322" r:id="rId12"/>
    <p:sldId id="324" r:id="rId13"/>
    <p:sldId id="326" r:id="rId14"/>
    <p:sldId id="298" r:id="rId15"/>
    <p:sldId id="328" r:id="rId16"/>
    <p:sldId id="307" r:id="rId17"/>
    <p:sldId id="327" r:id="rId18"/>
    <p:sldId id="330" r:id="rId19"/>
    <p:sldId id="308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40" r:id="rId29"/>
    <p:sldId id="341" r:id="rId30"/>
    <p:sldId id="342" r:id="rId31"/>
    <p:sldId id="343" r:id="rId32"/>
    <p:sldId id="344" r:id="rId33"/>
    <p:sldId id="309" r:id="rId34"/>
    <p:sldId id="345" r:id="rId35"/>
    <p:sldId id="346" r:id="rId36"/>
    <p:sldId id="347" r:id="rId37"/>
    <p:sldId id="301" r:id="rId38"/>
    <p:sldId id="329" r:id="rId39"/>
  </p:sldIdLst>
  <p:sldSz cx="12192000" cy="6858000"/>
  <p:notesSz cx="6858000" cy="9144000"/>
  <p:embeddedFontLst>
    <p:embeddedFont>
      <p:font typeface="210 앱굴림 B" panose="02020603020101020101" pitchFamily="18" charset="-127"/>
      <p:regular r:id="rId41"/>
    </p:embeddedFont>
    <p:embeddedFont>
      <p:font typeface="210 앱굴림 L" panose="02020603020101020101" pitchFamily="18" charset="-127"/>
      <p:regular r:id="rId42"/>
    </p:embeddedFont>
    <p:embeddedFont>
      <p:font typeface="210 앱굴림 R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736AC26-38E8-4E4B-A971-D2EF4A6A55F9}">
          <p14:sldIdLst>
            <p14:sldId id="256"/>
          </p14:sldIdLst>
        </p14:section>
        <p14:section name="Intro. to C#" id="{B132BC60-C267-41EE-ACF2-23CB61C6A01F}">
          <p14:sldIdLst>
            <p14:sldId id="313"/>
            <p14:sldId id="312"/>
            <p14:sldId id="315"/>
            <p14:sldId id="316"/>
            <p14:sldId id="318"/>
            <p14:sldId id="319"/>
            <p14:sldId id="320"/>
            <p14:sldId id="321"/>
            <p14:sldId id="323"/>
            <p14:sldId id="322"/>
            <p14:sldId id="324"/>
            <p14:sldId id="326"/>
          </p14:sldIdLst>
        </p14:section>
        <p14:section name="C# Programming" id="{3D13CD0A-4193-41C6-8D35-3C256F28099D}">
          <p14:sldIdLst>
            <p14:sldId id="298"/>
            <p14:sldId id="328"/>
            <p14:sldId id="307"/>
            <p14:sldId id="327"/>
            <p14:sldId id="330"/>
            <p14:sldId id="308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09"/>
            <p14:sldId id="345"/>
            <p14:sldId id="346"/>
            <p14:sldId id="347"/>
            <p14:sldId id="301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F4A41-3589-4728-BD63-53101A89C559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14F-0488-4CDF-B52C-C2146B62A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7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3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1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3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csharp/language-reference/keywords/floating-point-types-tab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microsoft.com/ko-kr/dotnet/csharp/language-reference/keywords/try-finally" TargetMode="External"/><Relationship Id="rId21" Type="http://schemas.openxmlformats.org/officeDocument/2006/relationships/hyperlink" Target="https://docs.microsoft.com/ko-kr/dotnet/csharp/language-reference/keywords/enum" TargetMode="External"/><Relationship Id="rId42" Type="http://schemas.openxmlformats.org/officeDocument/2006/relationships/hyperlink" Target="https://docs.microsoft.com/ko-kr/dotnet/csharp/language-reference/keywords/null" TargetMode="External"/><Relationship Id="rId47" Type="http://schemas.openxmlformats.org/officeDocument/2006/relationships/hyperlink" Target="https://docs.microsoft.com/ko-kr/dotnet/csharp/language-reference/keywords/params" TargetMode="External"/><Relationship Id="rId63" Type="http://schemas.openxmlformats.org/officeDocument/2006/relationships/hyperlink" Target="https://docs.microsoft.com/ko-kr/dotnet/csharp/language-reference/keywords/throw" TargetMode="External"/><Relationship Id="rId68" Type="http://schemas.openxmlformats.org/officeDocument/2006/relationships/hyperlink" Target="https://docs.microsoft.com/ko-kr/dotnet/csharp/language-reference/keywords/unchecked" TargetMode="External"/><Relationship Id="rId2" Type="http://schemas.openxmlformats.org/officeDocument/2006/relationships/hyperlink" Target="https://docs.microsoft.com/ko-kr/dotnet/csharp/language-reference/keywords/abstract" TargetMode="External"/><Relationship Id="rId16" Type="http://schemas.openxmlformats.org/officeDocument/2006/relationships/hyperlink" Target="https://docs.microsoft.com/ko-kr/dotnet/csharp/language-reference/keywords/default" TargetMode="External"/><Relationship Id="rId29" Type="http://schemas.openxmlformats.org/officeDocument/2006/relationships/hyperlink" Target="https://docs.microsoft.com/ko-kr/dotnet/csharp/language-reference/keywords/for" TargetMode="External"/><Relationship Id="rId11" Type="http://schemas.openxmlformats.org/officeDocument/2006/relationships/hyperlink" Target="https://docs.microsoft.com/ko-kr/dotnet/csharp/language-reference/keywords/checked" TargetMode="External"/><Relationship Id="rId24" Type="http://schemas.openxmlformats.org/officeDocument/2006/relationships/hyperlink" Target="https://docs.microsoft.com/ko-kr/dotnet/csharp/language-reference/keywords/extern" TargetMode="External"/><Relationship Id="rId32" Type="http://schemas.openxmlformats.org/officeDocument/2006/relationships/hyperlink" Target="https://docs.microsoft.com/ko-kr/dotnet/csharp/language-reference/keywords/implicit" TargetMode="External"/><Relationship Id="rId37" Type="http://schemas.openxmlformats.org/officeDocument/2006/relationships/hyperlink" Target="https://docs.microsoft.com/ko-kr/dotnet/csharp/language-reference/keywords/is" TargetMode="External"/><Relationship Id="rId40" Type="http://schemas.openxmlformats.org/officeDocument/2006/relationships/hyperlink" Target="https://docs.microsoft.com/ko-kr/dotnet/csharp/language-reference/keywords/namespace" TargetMode="External"/><Relationship Id="rId45" Type="http://schemas.openxmlformats.org/officeDocument/2006/relationships/hyperlink" Target="https://docs.microsoft.com/ko-kr/dotnet/csharp/language-reference/keywords/out" TargetMode="External"/><Relationship Id="rId53" Type="http://schemas.openxmlformats.org/officeDocument/2006/relationships/hyperlink" Target="https://docs.microsoft.com/ko-kr/dotnet/csharp/language-reference/keywords/return" TargetMode="External"/><Relationship Id="rId58" Type="http://schemas.openxmlformats.org/officeDocument/2006/relationships/hyperlink" Target="https://docs.microsoft.com/ko-kr/dotnet/csharp/language-reference/keywords/stackalloc" TargetMode="External"/><Relationship Id="rId66" Type="http://schemas.openxmlformats.org/officeDocument/2006/relationships/hyperlink" Target="https://docs.microsoft.com/ko-kr/dotnet/csharp/language-reference/keywords/uint" TargetMode="External"/><Relationship Id="rId74" Type="http://schemas.openxmlformats.org/officeDocument/2006/relationships/hyperlink" Target="https://docs.microsoft.com/ko-kr/dotnet/csharp/language-reference/keywords/void" TargetMode="External"/><Relationship Id="rId5" Type="http://schemas.openxmlformats.org/officeDocument/2006/relationships/hyperlink" Target="https://docs.microsoft.com/ko-kr/dotnet/csharp/language-reference/keywords/bool" TargetMode="External"/><Relationship Id="rId61" Type="http://schemas.openxmlformats.org/officeDocument/2006/relationships/hyperlink" Target="https://docs.microsoft.com/ko-kr/dotnet/csharp/language-reference/keywords/struct" TargetMode="External"/><Relationship Id="rId19" Type="http://schemas.openxmlformats.org/officeDocument/2006/relationships/hyperlink" Target="https://docs.microsoft.com/ko-kr/dotnet/csharp/language-reference/keywords/double" TargetMode="External"/><Relationship Id="rId14" Type="http://schemas.openxmlformats.org/officeDocument/2006/relationships/hyperlink" Target="https://docs.microsoft.com/ko-kr/dotnet/csharp/language-reference/keywords/continue" TargetMode="External"/><Relationship Id="rId22" Type="http://schemas.openxmlformats.org/officeDocument/2006/relationships/hyperlink" Target="https://docs.microsoft.com/ko-kr/dotnet/csharp/language-reference/keywords/event" TargetMode="External"/><Relationship Id="rId27" Type="http://schemas.openxmlformats.org/officeDocument/2006/relationships/hyperlink" Target="https://docs.microsoft.com/ko-kr/dotnet/csharp/language-reference/keywords/fixed-statement" TargetMode="External"/><Relationship Id="rId30" Type="http://schemas.openxmlformats.org/officeDocument/2006/relationships/hyperlink" Target="https://docs.microsoft.com/ko-kr/dotnet/csharp/language-reference/keywords/foreach-in" TargetMode="External"/><Relationship Id="rId35" Type="http://schemas.openxmlformats.org/officeDocument/2006/relationships/hyperlink" Target="https://docs.microsoft.com/ko-kr/dotnet/csharp/language-reference/keywords/interface" TargetMode="External"/><Relationship Id="rId43" Type="http://schemas.openxmlformats.org/officeDocument/2006/relationships/hyperlink" Target="https://docs.microsoft.com/ko-kr/dotnet/csharp/language-reference/keywords/object" TargetMode="External"/><Relationship Id="rId48" Type="http://schemas.openxmlformats.org/officeDocument/2006/relationships/hyperlink" Target="https://docs.microsoft.com/ko-kr/dotnet/csharp/language-reference/keywords/private" TargetMode="External"/><Relationship Id="rId56" Type="http://schemas.openxmlformats.org/officeDocument/2006/relationships/hyperlink" Target="https://docs.microsoft.com/ko-kr/dotnet/csharp/language-reference/keywords/short" TargetMode="External"/><Relationship Id="rId64" Type="http://schemas.openxmlformats.org/officeDocument/2006/relationships/hyperlink" Target="https://docs.microsoft.com/ko-kr/dotnet/csharp/language-reference/keywords/true" TargetMode="External"/><Relationship Id="rId69" Type="http://schemas.openxmlformats.org/officeDocument/2006/relationships/hyperlink" Target="https://docs.microsoft.com/ko-kr/dotnet/csharp/language-reference/keywords/unsafe" TargetMode="External"/><Relationship Id="rId8" Type="http://schemas.openxmlformats.org/officeDocument/2006/relationships/hyperlink" Target="https://docs.microsoft.com/ko-kr/dotnet/csharp/language-reference/keywords/switch" TargetMode="External"/><Relationship Id="rId51" Type="http://schemas.openxmlformats.org/officeDocument/2006/relationships/hyperlink" Target="https://docs.microsoft.com/ko-kr/dotnet/csharp/language-reference/keywords/readonly" TargetMode="External"/><Relationship Id="rId72" Type="http://schemas.openxmlformats.org/officeDocument/2006/relationships/hyperlink" Target="https://docs.microsoft.com/ko-kr/dotnet/csharp/language-reference/keywords/using-static" TargetMode="External"/><Relationship Id="rId3" Type="http://schemas.openxmlformats.org/officeDocument/2006/relationships/hyperlink" Target="https://docs.microsoft.com/ko-kr/dotnet/csharp/language-reference/keywords/as" TargetMode="External"/><Relationship Id="rId12" Type="http://schemas.openxmlformats.org/officeDocument/2006/relationships/hyperlink" Target="https://docs.microsoft.com/ko-kr/dotnet/csharp/language-reference/keywords/class" TargetMode="External"/><Relationship Id="rId17" Type="http://schemas.openxmlformats.org/officeDocument/2006/relationships/hyperlink" Target="https://docs.microsoft.com/ko-kr/dotnet/csharp/language-reference/keywords/delegate" TargetMode="External"/><Relationship Id="rId25" Type="http://schemas.openxmlformats.org/officeDocument/2006/relationships/hyperlink" Target="https://docs.microsoft.com/ko-kr/dotnet/csharp/language-reference/keywords/false" TargetMode="External"/><Relationship Id="rId33" Type="http://schemas.openxmlformats.org/officeDocument/2006/relationships/hyperlink" Target="https://docs.microsoft.com/ko-kr/dotnet/csharp/language-reference/keywords/in" TargetMode="External"/><Relationship Id="rId38" Type="http://schemas.openxmlformats.org/officeDocument/2006/relationships/hyperlink" Target="https://docs.microsoft.com/ko-kr/dotnet/csharp/language-reference/keywords/lock-statement" TargetMode="External"/><Relationship Id="rId46" Type="http://schemas.openxmlformats.org/officeDocument/2006/relationships/hyperlink" Target="https://docs.microsoft.com/ko-kr/dotnet/csharp/language-reference/keywords/override" TargetMode="External"/><Relationship Id="rId59" Type="http://schemas.openxmlformats.org/officeDocument/2006/relationships/hyperlink" Target="https://docs.microsoft.com/ko-kr/dotnet/csharp/language-reference/keywords/static" TargetMode="External"/><Relationship Id="rId67" Type="http://schemas.openxmlformats.org/officeDocument/2006/relationships/hyperlink" Target="https://docs.microsoft.com/ko-kr/dotnet/csharp/language-reference/keywords/ulong" TargetMode="External"/><Relationship Id="rId20" Type="http://schemas.openxmlformats.org/officeDocument/2006/relationships/hyperlink" Target="https://docs.microsoft.com/ko-kr/dotnet/csharp/language-reference/keywords/if-else" TargetMode="External"/><Relationship Id="rId41" Type="http://schemas.openxmlformats.org/officeDocument/2006/relationships/hyperlink" Target="https://docs.microsoft.com/ko-kr/dotnet/csharp/language-reference/keywords/new" TargetMode="External"/><Relationship Id="rId54" Type="http://schemas.openxmlformats.org/officeDocument/2006/relationships/hyperlink" Target="https://docs.microsoft.com/ko-kr/dotnet/csharp/language-reference/keywords/sbyte" TargetMode="External"/><Relationship Id="rId62" Type="http://schemas.openxmlformats.org/officeDocument/2006/relationships/hyperlink" Target="https://docs.microsoft.com/ko-kr/dotnet/csharp/language-reference/keywords/this" TargetMode="External"/><Relationship Id="rId70" Type="http://schemas.openxmlformats.org/officeDocument/2006/relationships/hyperlink" Target="https://docs.microsoft.com/ko-kr/dotnet/csharp/language-reference/keywords/ushort" TargetMode="External"/><Relationship Id="rId75" Type="http://schemas.openxmlformats.org/officeDocument/2006/relationships/hyperlink" Target="https://docs.microsoft.com/ko-kr/dotnet/csharp/language-reference/keywords/volat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dotnet/csharp/language-reference/keywords/break" TargetMode="External"/><Relationship Id="rId15" Type="http://schemas.openxmlformats.org/officeDocument/2006/relationships/hyperlink" Target="https://docs.microsoft.com/ko-kr/dotnet/csharp/language-reference/keywords/decimal" TargetMode="External"/><Relationship Id="rId23" Type="http://schemas.openxmlformats.org/officeDocument/2006/relationships/hyperlink" Target="https://docs.microsoft.com/ko-kr/dotnet/csharp/language-reference/keywords/explicit" TargetMode="External"/><Relationship Id="rId28" Type="http://schemas.openxmlformats.org/officeDocument/2006/relationships/hyperlink" Target="https://docs.microsoft.com/ko-kr/dotnet/csharp/language-reference/keywords/float" TargetMode="External"/><Relationship Id="rId36" Type="http://schemas.openxmlformats.org/officeDocument/2006/relationships/hyperlink" Target="https://docs.microsoft.com/ko-kr/dotnet/csharp/language-reference/keywords/internal" TargetMode="External"/><Relationship Id="rId49" Type="http://schemas.openxmlformats.org/officeDocument/2006/relationships/hyperlink" Target="https://docs.microsoft.com/ko-kr/dotnet/csharp/language-reference/keywords/protected" TargetMode="External"/><Relationship Id="rId57" Type="http://schemas.openxmlformats.org/officeDocument/2006/relationships/hyperlink" Target="https://docs.microsoft.com/ko-kr/dotnet/csharp/language-reference/keywords/sizeof" TargetMode="External"/><Relationship Id="rId10" Type="http://schemas.openxmlformats.org/officeDocument/2006/relationships/hyperlink" Target="https://docs.microsoft.com/ko-kr/dotnet/csharp/language-reference/keywords/char" TargetMode="External"/><Relationship Id="rId31" Type="http://schemas.openxmlformats.org/officeDocument/2006/relationships/hyperlink" Target="https://docs.microsoft.com/ko-kr/dotnet/csharp/language-reference/keywords/goto" TargetMode="External"/><Relationship Id="rId44" Type="http://schemas.openxmlformats.org/officeDocument/2006/relationships/hyperlink" Target="https://docs.microsoft.com/ko-kr/dotnet/csharp/language-reference/keywords/operator" TargetMode="External"/><Relationship Id="rId52" Type="http://schemas.openxmlformats.org/officeDocument/2006/relationships/hyperlink" Target="https://docs.microsoft.com/ko-kr/dotnet/csharp/language-reference/keywords/ref" TargetMode="External"/><Relationship Id="rId60" Type="http://schemas.openxmlformats.org/officeDocument/2006/relationships/hyperlink" Target="https://docs.microsoft.com/ko-kr/dotnet/csharp/language-reference/keywords/string" TargetMode="External"/><Relationship Id="rId65" Type="http://schemas.openxmlformats.org/officeDocument/2006/relationships/hyperlink" Target="https://docs.microsoft.com/ko-kr/dotnet/csharp/language-reference/keywords/typeof" TargetMode="External"/><Relationship Id="rId73" Type="http://schemas.openxmlformats.org/officeDocument/2006/relationships/hyperlink" Target="https://docs.microsoft.com/ko-kr/dotnet/csharp/language-reference/keywords/virtual" TargetMode="External"/><Relationship Id="rId4" Type="http://schemas.openxmlformats.org/officeDocument/2006/relationships/hyperlink" Target="https://docs.microsoft.com/ko-kr/dotnet/csharp/language-reference/keywords/base" TargetMode="External"/><Relationship Id="rId9" Type="http://schemas.openxmlformats.org/officeDocument/2006/relationships/hyperlink" Target="https://docs.microsoft.com/ko-kr/dotnet/csharp/language-reference/keywords/try-catch" TargetMode="External"/><Relationship Id="rId13" Type="http://schemas.openxmlformats.org/officeDocument/2006/relationships/hyperlink" Target="https://docs.microsoft.com/ko-kr/dotnet/csharp/language-reference/keywords/const" TargetMode="External"/><Relationship Id="rId18" Type="http://schemas.openxmlformats.org/officeDocument/2006/relationships/hyperlink" Target="https://docs.microsoft.com/ko-kr/dotnet/csharp/language-reference/keywords/do" TargetMode="External"/><Relationship Id="rId39" Type="http://schemas.openxmlformats.org/officeDocument/2006/relationships/hyperlink" Target="https://docs.microsoft.com/ko-kr/dotnet/csharp/language-reference/keywords/long" TargetMode="External"/><Relationship Id="rId34" Type="http://schemas.openxmlformats.org/officeDocument/2006/relationships/hyperlink" Target="https://docs.microsoft.com/ko-kr/dotnet/csharp/language-reference/keywords/int" TargetMode="External"/><Relationship Id="rId50" Type="http://schemas.openxmlformats.org/officeDocument/2006/relationships/hyperlink" Target="https://docs.microsoft.com/ko-kr/dotnet/csharp/language-reference/keywords/public" TargetMode="External"/><Relationship Id="rId55" Type="http://schemas.openxmlformats.org/officeDocument/2006/relationships/hyperlink" Target="https://docs.microsoft.com/ko-kr/dotnet/csharp/language-reference/keywords/sealed" TargetMode="External"/><Relationship Id="rId76" Type="http://schemas.openxmlformats.org/officeDocument/2006/relationships/hyperlink" Target="https://docs.microsoft.com/ko-kr/dotnet/csharp/language-reference/keywords/while" TargetMode="External"/><Relationship Id="rId7" Type="http://schemas.openxmlformats.org/officeDocument/2006/relationships/hyperlink" Target="https://docs.microsoft.com/ko-kr/dotnet/csharp/language-reference/keywords/byte" TargetMode="External"/><Relationship Id="rId71" Type="http://schemas.openxmlformats.org/officeDocument/2006/relationships/hyperlink" Target="https://docs.microsoft.com/ko-kr/dotnet/csharp/language-reference/keywords/us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utorials.org/module/3366/19780" TargetMode="External"/><Relationship Id="rId2" Type="http://schemas.openxmlformats.org/officeDocument/2006/relationships/hyperlink" Target="https://docs.microsoft.com/ko-kr/dotnet/csharp/tutoria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2019/4/12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75216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CLASS 1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Introduction to C#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C# Basic (Part 1)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TMI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8"/>
            <a:ext cx="11922876" cy="5020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ToUpper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ToLower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.To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입력하면 힌트를 제공하는 갓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intelliSense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확인하기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소문자가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ToUpper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upperGroot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</a:t>
            </a:r>
            <a:r>
              <a:rPr lang="en-US" altLang="ko-KR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ToUpper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갑자기 대문자가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ToLower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lowerGroot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</a:t>
            </a:r>
            <a:r>
              <a:rPr lang="en-US" altLang="ko-KR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ToLower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57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TMI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91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.Trim() .</a:t>
            </a:r>
            <a:r>
              <a:rPr lang="en-US" altLang="ko-KR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TrimStart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.</a:t>
            </a:r>
            <a:r>
              <a:rPr lang="en-US" altLang="ko-KR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TrimEnd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b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.Replace()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양 옆의 공백이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trimmedGroot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groot.Trim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그루트가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juhyeong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groot.Replace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(“Groot”, “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juhyeong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38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Search String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021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.Contains(“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이거 </a:t>
            </a:r>
            <a:r>
              <a:rPr lang="ko-KR" altLang="en-US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있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?”)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문자열에 하위 문자열이 있는지 검색해보기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Contains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Groot.Contains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예상 되는 답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true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    | 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없다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false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Contains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메서드는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부울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값을 반환한다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bool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true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또는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false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값을 저장합니다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Search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대해서 더 궁금하다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…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021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시작하는 부분을 체크하는 메서드는 없을까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StartsWith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이걸로 시작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?”)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그럼 끝은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EndsWith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이걸로 끝남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?”)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반환값은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뭘까요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??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32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78072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CC9D23F-9B7D-4EEB-811C-1DE303B43930}"/>
              </a:ext>
            </a:extLst>
          </p:cNvPr>
          <p:cNvSpPr txBox="1">
            <a:spLocks/>
          </p:cNvSpPr>
          <p:nvPr/>
        </p:nvSpPr>
        <p:spPr>
          <a:xfrm>
            <a:off x="1247775" y="3429001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이제 본격적으로 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 대해서 꼼꼼히 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매우 빠른 속도로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 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BCFA75-1E53-4AE2-B406-EE11EC0A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611"/>
            <a:ext cx="12192000" cy="60213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7E44F-C5A2-4BB9-8FA8-8A666904AE59}"/>
              </a:ext>
            </a:extLst>
          </p:cNvPr>
          <p:cNvSpPr/>
          <p:nvPr/>
        </p:nvSpPr>
        <p:spPr>
          <a:xfrm>
            <a:off x="2954496" y="743715"/>
            <a:ext cx="61089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시스템에 관한 것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쓸래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F8BB8F-B791-464D-AC45-244B465638D1}"/>
              </a:ext>
            </a:extLst>
          </p:cNvPr>
          <p:cNvSpPr/>
          <p:nvPr/>
        </p:nvSpPr>
        <p:spPr>
          <a:xfrm>
            <a:off x="2973238" y="2386293"/>
            <a:ext cx="62455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프로그램이라는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클라스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일단 외웁시다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ㅠㅠ</a:t>
            </a:r>
            <a:endParaRPr lang="en-US" altLang="ko-KR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35988-6304-4CBA-8A8B-9AA54F55056C}"/>
              </a:ext>
            </a:extLst>
          </p:cNvPr>
          <p:cNvSpPr/>
          <p:nvPr/>
        </p:nvSpPr>
        <p:spPr>
          <a:xfrm>
            <a:off x="1321441" y="3935975"/>
            <a:ext cx="107210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Main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함수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b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여기가 바로 프로그램의 시작점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(Entry Point)!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9A587A-1CF4-4728-A7B3-F4DFF12E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57"/>
            <a:ext cx="11771746" cy="781315"/>
          </a:xfrm>
        </p:spPr>
        <p:txBody>
          <a:bodyPr>
            <a:normAutofit fontScale="90000"/>
          </a:bodyPr>
          <a:lstStyle/>
          <a:p>
            <a:r>
              <a:rPr lang="ko-KR" altLang="en-US" sz="600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먼저 우리 프로그램을 다시 한번 살펴보자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54" y="2538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(int, float, string, bool…)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암시적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값형만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산술 연산자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(+-*/%)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문장 부호들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(;, {}, (), …)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자료형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C67881-396C-4F3A-955D-B2F87188E422}"/>
              </a:ext>
            </a:extLst>
          </p:cNvPr>
          <p:cNvSpPr/>
          <p:nvPr/>
        </p:nvSpPr>
        <p:spPr>
          <a:xfrm>
            <a:off x="457200" y="2522557"/>
            <a:ext cx="9790981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bool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참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거짓으로 나뉘는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true, false</a:t>
            </a:r>
          </a:p>
          <a:p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byte		1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바이트 만을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양수만 가능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0~255</a:t>
            </a:r>
          </a:p>
          <a:p>
            <a:r>
              <a:rPr lang="en-US" altLang="ko-KR" sz="28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sbyte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1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바이트 만을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음수 양수 가능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-127~128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정수형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숫자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음수 양수 가능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7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자리까지 숫자를 담는 그릇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16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자리까지 숫자를 담는 그릇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char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 하나를 담는 그릇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'A'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문자열을 담는 그릇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"Hello" (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 </a:t>
            </a:r>
            <a:r>
              <a:rPr lang="ko-KR" altLang="en-US" sz="28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여러개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object	object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형 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그릇이 올 수 있다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67361E-EA4E-4FB4-AFEC-F1DFA88FF91B}"/>
              </a:ext>
            </a:extLst>
          </p:cNvPr>
          <p:cNvCxnSpPr>
            <a:cxnSpLocks/>
          </p:cNvCxnSpPr>
          <p:nvPr/>
        </p:nvCxnSpPr>
        <p:spPr>
          <a:xfrm>
            <a:off x="2216988" y="2522557"/>
            <a:ext cx="0" cy="397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F5EB-3238-4958-BA61-1E4BDB06270E}"/>
              </a:ext>
            </a:extLst>
          </p:cNvPr>
          <p:cNvSpPr/>
          <p:nvPr/>
        </p:nvSpPr>
        <p:spPr>
          <a:xfrm>
            <a:off x="457200" y="1411630"/>
            <a:ext cx="116284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요리 재료를 각각 담아두면 정리도 되고 필요할 때 편하게 써먹을 수 있겠죠</a:t>
            </a:r>
            <a:r>
              <a:rPr lang="en-US" altLang="ko-KR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^^ </a:t>
            </a:r>
            <a:r>
              <a:rPr lang="ko-KR" altLang="en-US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이것이 </a:t>
            </a:r>
            <a:r>
              <a:rPr lang="ko-KR" altLang="en-US" sz="28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</a:t>
            </a:r>
            <a:r>
              <a:rPr lang="ko-KR" altLang="en-US" sz="2800" dirty="0" err="1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입니다</a:t>
            </a:r>
            <a:r>
              <a:rPr lang="en-US" altLang="ko-KR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2800" b="0" i="0" dirty="0">
              <a:solidFill>
                <a:srgbClr val="666666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48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자료형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- Object?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80315C-1BED-4786-9289-265040F8AF2F}"/>
              </a:ext>
            </a:extLst>
          </p:cNvPr>
          <p:cNvGrpSpPr/>
          <p:nvPr/>
        </p:nvGrpSpPr>
        <p:grpSpPr>
          <a:xfrm>
            <a:off x="534838" y="1485935"/>
            <a:ext cx="9126747" cy="523220"/>
            <a:chOff x="457200" y="2522557"/>
            <a:chExt cx="9790981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C67881-396C-4F3A-955D-B2F87188E422}"/>
                </a:ext>
              </a:extLst>
            </p:cNvPr>
            <p:cNvSpPr/>
            <p:nvPr/>
          </p:nvSpPr>
          <p:spPr>
            <a:xfrm>
              <a:off x="457200" y="2522557"/>
              <a:ext cx="9790981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object	object</a:t>
              </a:r>
              <a:r>
                <a:rPr lang="ko-KR" altLang="en-US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형 을 담는 그릇</a:t>
              </a:r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 </a:t>
              </a:r>
              <a:r>
                <a:rPr lang="ko-KR" altLang="en-US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모든 그릇이 올 수 있다</a:t>
              </a:r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67361E-EA4E-4FB4-AFEC-F1DFA88FF91B}"/>
                </a:ext>
              </a:extLst>
            </p:cNvPr>
            <p:cNvCxnSpPr>
              <a:cxnSpLocks/>
            </p:cNvCxnSpPr>
            <p:nvPr/>
          </p:nvCxnSpPr>
          <p:spPr>
            <a:xfrm>
              <a:off x="2216988" y="2522557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F5EB-3238-4958-BA61-1E4BDB06270E}"/>
              </a:ext>
            </a:extLst>
          </p:cNvPr>
          <p:cNvSpPr/>
          <p:nvPr/>
        </p:nvSpPr>
        <p:spPr>
          <a:xfrm>
            <a:off x="448574" y="2400531"/>
            <a:ext cx="11628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다른 건 다 이해가 되는데 오브젝트형은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뭐죵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??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205918-8A61-41D5-82C8-8599C0298FE2}"/>
              </a:ext>
            </a:extLst>
          </p:cNvPr>
          <p:cNvSpPr/>
          <p:nvPr/>
        </p:nvSpPr>
        <p:spPr>
          <a:xfrm>
            <a:off x="457200" y="2966619"/>
            <a:ext cx="1140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단순하게 이야기 하자면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Object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모든 자료형이 담길 수 있는 그릇입니다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2800" b="0" i="0" dirty="0">
              <a:solidFill>
                <a:schemeClr val="accent2">
                  <a:lumMod val="75000"/>
                </a:schemeClr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A6714C-73C1-4FCE-B085-D24746598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30902"/>
              </p:ext>
            </p:extLst>
          </p:nvPr>
        </p:nvGraphicFramePr>
        <p:xfrm>
          <a:off x="491706" y="4054061"/>
          <a:ext cx="6096000" cy="64389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4261478978"/>
                    </a:ext>
                  </a:extLst>
                </a:gridCol>
                <a:gridCol w="5724525">
                  <a:extLst>
                    <a:ext uri="{9D8B030D-6E8A-4147-A177-3AD203B41FA5}">
                      <a16:colId xmlns:a16="http://schemas.microsoft.com/office/drawing/2014/main" val="1625004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 </a:t>
                      </a:r>
                      <a:r>
                        <a:rPr lang="en-US" b="0" i="0" dirty="0" err="1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Object obj = (Object)</a:t>
                      </a:r>
                      <a:r>
                        <a:rPr lang="en-US" b="0" i="0" dirty="0" err="1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;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26772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40CB11B6-92E4-473A-B82C-D3E03B6DF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74" y="4697951"/>
            <a:ext cx="1140412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이것을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박싱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Boxing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)이라고 합니다. 박스에 담는다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처럼요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(반대는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언박싱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UnBoxing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이겠죠?)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이것에 대해서는 나중에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(Class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에 대해서 배울 때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더 이야기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해볼게요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57200" y="1449236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정확하지 않아요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8E02C-2004-4602-B5EE-C6D1881F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23" y="2610110"/>
            <a:ext cx="7152107" cy="36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4" y="73521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C#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DB6F2CA-42A8-4D5E-A7F2-3C7C4A8538EE}"/>
              </a:ext>
            </a:extLst>
          </p:cNvPr>
          <p:cNvSpPr txBox="1">
            <a:spLocks/>
          </p:cNvSpPr>
          <p:nvPr/>
        </p:nvSpPr>
        <p:spPr>
          <a:xfrm>
            <a:off x="925916" y="3029990"/>
            <a:ext cx="10340167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프로그램을 만들어보고 문자열에 대해서 알아보며 프로그래밍에 대한 감을 </a:t>
            </a:r>
            <a:r>
              <a:rPr lang="ko-KR" altLang="en-US" sz="4000" dirty="0" err="1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얻어봅시당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2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AFD03-4A99-424D-B18B-7293A80F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05000"/>
            <a:ext cx="9334500" cy="304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72AE9F-AE8D-4A81-8B2A-268A608A28E5}"/>
              </a:ext>
            </a:extLst>
          </p:cNvPr>
          <p:cNvSpPr/>
          <p:nvPr/>
        </p:nvSpPr>
        <p:spPr>
          <a:xfrm>
            <a:off x="342181" y="6176362"/>
            <a:ext cx="11507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https://docs.microsoft.com/ko-kr/dotnet/csharp/language-reference/keywords/floating-point-types-table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30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암시적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57200" y="1768413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암시적으로 이루어지는 형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더 큰 값으로 이동할 때는 알아서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	</a:t>
            </a:r>
            <a:r>
              <a:rPr lang="pt-BR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2147483647;</a:t>
            </a:r>
          </a:p>
          <a:p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pt-BR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bigNum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num;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83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명시적으로 이루어지는 형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 손실의 위험이 있는 경우에는 컴파일러에서 캐스트라는 명시적 변환을 수행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1234.7;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(int)x;</a:t>
            </a:r>
          </a:p>
        </p:txBody>
      </p:sp>
    </p:spTree>
    <p:extLst>
      <p:ext uri="{BB962C8B-B14F-4D97-AF65-F5344CB8AC3E}">
        <p14:creationId xmlns:p14="http://schemas.microsoft.com/office/powerpoint/2010/main" val="154531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컴파일러에 대해 특별한 의미를 갖는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미리 정의되어 있는 예약된 식별자입니다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프로그램에서 식별자로 사용되려면 접두어로 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포함해야 합니다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19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컴파일러에 대해 특별한 의미를 갖는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미리 정의되어 있는 예약된 식별자입니다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프로그램에서 식별자로 사용되려면 접두어로 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포함해야 합니다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27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E094F-0751-4F7E-BBEA-6A19B10A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74" y="2766218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키워드들 구경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B448D79-3FF1-45D3-A6B8-DB1F88E68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991743"/>
              </p:ext>
            </p:extLst>
          </p:nvPr>
        </p:nvGraphicFramePr>
        <p:xfrm>
          <a:off x="4019910" y="0"/>
          <a:ext cx="8172092" cy="6858000"/>
        </p:xfrm>
        <a:graphic>
          <a:graphicData uri="http://schemas.openxmlformats.org/drawingml/2006/table">
            <a:tbl>
              <a:tblPr/>
              <a:tblGrid>
                <a:gridCol w="2043023">
                  <a:extLst>
                    <a:ext uri="{9D8B030D-6E8A-4147-A177-3AD203B41FA5}">
                      <a16:colId xmlns:a16="http://schemas.microsoft.com/office/drawing/2014/main" val="1801707425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1743835286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563185681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208521387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abstract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AF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AF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C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45535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break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byte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catch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3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checked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const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E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226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decimal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default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delegate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A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5313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24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explicit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extern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E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95178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finally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fixed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1079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foreach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goto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implicit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1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06913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interface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internal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7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lock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namespace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8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888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new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null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object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operator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74186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override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params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private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5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1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protected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public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readonly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8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3594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return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sbyte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sealed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short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9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314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sizeof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stackalloc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static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1507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struct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switch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throw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181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true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typeof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608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ulong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unchecked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unsafe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ushort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8482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using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Static </a:t>
                      </a:r>
                      <a:r>
                        <a:rPr lang="ko-KR" alt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사용</a:t>
                      </a:r>
                      <a:endParaRPr lang="ko-KR" alt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virtual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void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46785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volatile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while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37674" marR="37674" marT="18837" marB="18837">
                    <a:lnL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37674" marR="37674" marT="18837" marB="18837">
                    <a:lnT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43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29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(literal)?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"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 그대로의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" 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단어의 의미처럼 값 그대로라는 뜻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소스 코드의 대입하는 문자나 값들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변하지 않는 값이므로 상수라고도 말한다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일단 정수형과 실수형만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살펴봅시당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정수형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16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진수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0x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앞에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숫자만 적으면 값 크기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부호에 따라 결정 됨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2,147,483,647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이하는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2,147,483,648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이상은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uint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9223372036854775807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이하는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 9223372036854775808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이상은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ulong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숫자에 접미사를 붙여서 우리가 지정할 수도 있다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예를 들어서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10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뒤에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형으로 취급 가능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76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실수형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6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중요</a:t>
            </a:r>
            <a:r>
              <a:rPr lang="en-US" altLang="ko-KR" sz="6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457864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소수점을 포함하는 숫자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기본적으로는 </a:t>
            </a:r>
            <a:r>
              <a:rPr lang="en-US" altLang="ko-KR" sz="36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ko-KR" altLang="en-US" sz="36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인식한다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우리가 원하는게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아닌 경우 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등의 </a:t>
            </a: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접미사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붙여서 다른 타입의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지정해줘야 된다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소수점이 없어도 접미사로 다른 타입의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리터럴로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인식하게 할 수도 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1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 상수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1f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1.0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 상수</a:t>
            </a:r>
          </a:p>
        </p:txBody>
      </p:sp>
    </p:spTree>
    <p:extLst>
      <p:ext uri="{BB962C8B-B14F-4D97-AF65-F5344CB8AC3E}">
        <p14:creationId xmlns:p14="http://schemas.microsoft.com/office/powerpoint/2010/main" val="94750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상수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915064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변하는 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VS </a:t>
            </a:r>
            <a:r>
              <a:rPr lang="ko-KR" altLang="en-US" sz="5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일정한 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</a:p>
          <a:p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28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Hello World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607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“Hello World!”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“Hello World!”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메시지를 출력하는 간단한 프로그램입니다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콘솔 창을 나타내는 형식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WriteLine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text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해당 콘솔에 출력하는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형식의 메서드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문장의 끝을 알려준다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세미콜론 없이는 못 살아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~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재료를 담는 그릇이다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변수를 만들어 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B12518-2240-49BB-8EA1-E40C9E29E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62732"/>
              </p:ext>
            </p:extLst>
          </p:nvPr>
        </p:nvGraphicFramePr>
        <p:xfrm>
          <a:off x="709320" y="2783427"/>
          <a:ext cx="10927714" cy="2655570"/>
        </p:xfrm>
        <a:graphic>
          <a:graphicData uri="http://schemas.openxmlformats.org/drawingml/2006/table">
            <a:tbl>
              <a:tblPr/>
              <a:tblGrid>
                <a:gridCol w="665907">
                  <a:extLst>
                    <a:ext uri="{9D8B030D-6E8A-4147-A177-3AD203B41FA5}">
                      <a16:colId xmlns:a16="http://schemas.microsoft.com/office/drawing/2014/main" val="3307491808"/>
                    </a:ext>
                  </a:extLst>
                </a:gridCol>
                <a:gridCol w="10261807">
                  <a:extLst>
                    <a:ext uri="{9D8B030D-6E8A-4147-A177-3AD203B41FA5}">
                      <a16:colId xmlns:a16="http://schemas.microsoft.com/office/drawing/2014/main" val="2172817921"/>
                    </a:ext>
                  </a:extLst>
                </a:gridCol>
              </a:tblGrid>
              <a:tr h="2383885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4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b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</a:br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         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   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담아줘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!)</a:t>
                      </a:r>
                    </a:p>
                    <a:p>
                      <a:pPr algn="l" fontAlgn="base"/>
                      <a:endParaRPr lang="en-US" altLang="ko-KR" sz="2800" b="0" i="0" dirty="0"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58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6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098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변하는 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변수에 다른 값을 넣어보자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06CD8D-47FC-4852-9730-A078B4E70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43993"/>
              </p:ext>
            </p:extLst>
          </p:nvPr>
        </p:nvGraphicFramePr>
        <p:xfrm>
          <a:off x="457198" y="3169183"/>
          <a:ext cx="11277601" cy="1070610"/>
        </p:xfrm>
        <a:graphic>
          <a:graphicData uri="http://schemas.openxmlformats.org/drawingml/2006/table">
            <a:tbl>
              <a:tblPr/>
              <a:tblGrid>
                <a:gridCol w="687229">
                  <a:extLst>
                    <a:ext uri="{9D8B030D-6E8A-4147-A177-3AD203B41FA5}">
                      <a16:colId xmlns:a16="http://schemas.microsoft.com/office/drawing/2014/main" val="449410088"/>
                    </a:ext>
                  </a:extLst>
                </a:gridCol>
                <a:gridCol w="10590372">
                  <a:extLst>
                    <a:ext uri="{9D8B030D-6E8A-4147-A177-3AD203B41FA5}">
                      <a16:colId xmlns:a16="http://schemas.microsoft.com/office/drawing/2014/main" val="3489952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32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32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32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   //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새 그릇에 숫자 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담는다</a:t>
                      </a:r>
                    </a:p>
                    <a:p>
                      <a:pPr algn="l" fontAlgn="base"/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20;        //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내가 쓰던 </a:t>
                      </a:r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숫자 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20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다시 담는다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02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53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변하지 않는 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상수를 만들어 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실수로 값을 바꾸는 것을 예방한다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주로 문자열에서 많이 씀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!)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139530-BAD1-4E96-9472-4B2D6AFD4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29747"/>
              </p:ext>
            </p:extLst>
          </p:nvPr>
        </p:nvGraphicFramePr>
        <p:xfrm>
          <a:off x="534838" y="3016251"/>
          <a:ext cx="11199962" cy="521970"/>
        </p:xfrm>
        <a:graphic>
          <a:graphicData uri="http://schemas.openxmlformats.org/drawingml/2006/table">
            <a:tbl>
              <a:tblPr/>
              <a:tblGrid>
                <a:gridCol w="682497">
                  <a:extLst>
                    <a:ext uri="{9D8B030D-6E8A-4147-A177-3AD203B41FA5}">
                      <a16:colId xmlns:a16="http://schemas.microsoft.com/office/drawing/2014/main" val="1065039097"/>
                    </a:ext>
                  </a:extLst>
                </a:gridCol>
                <a:gridCol w="10517465">
                  <a:extLst>
                    <a:ext uri="{9D8B030D-6E8A-4147-A177-3AD203B41FA5}">
                      <a16:colId xmlns:a16="http://schemas.microsoft.com/office/drawing/2014/main" val="2394151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const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20; //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숫자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이 들어 있는 상수 </a:t>
                      </a:r>
                      <a:r>
                        <a:rPr lang="en-US" altLang="ko-KR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입니다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54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ACA31E2-305B-44B1-9DD9-2112D9DA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77923"/>
              </p:ext>
            </p:extLst>
          </p:nvPr>
        </p:nvGraphicFramePr>
        <p:xfrm>
          <a:off x="534838" y="5167312"/>
          <a:ext cx="11199962" cy="948690"/>
        </p:xfrm>
        <a:graphic>
          <a:graphicData uri="http://schemas.openxmlformats.org/drawingml/2006/table">
            <a:tbl>
              <a:tblPr/>
              <a:tblGrid>
                <a:gridCol w="682498">
                  <a:extLst>
                    <a:ext uri="{9D8B030D-6E8A-4147-A177-3AD203B41FA5}">
                      <a16:colId xmlns:a16="http://schemas.microsoft.com/office/drawing/2014/main" val="2879997352"/>
                    </a:ext>
                  </a:extLst>
                </a:gridCol>
                <a:gridCol w="10517464">
                  <a:extLst>
                    <a:ext uri="{9D8B030D-6E8A-4147-A177-3AD203B41FA5}">
                      <a16:colId xmlns:a16="http://schemas.microsoft.com/office/drawing/2014/main" val="2404065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const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string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SEOUL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"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서울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";    // SEOUL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상수로 선언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</a:t>
                      </a:r>
                    </a:p>
                    <a:p>
                      <a:pPr algn="l" fontAlgn="base"/>
                      <a:r>
                        <a:rPr lang="en-US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SEOUL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"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부산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";                         //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못 바꾸는 값인데</a:t>
                      </a:r>
                      <a:r>
                        <a:rPr lang="en-US" altLang="ko-KR" sz="2800" b="0" i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?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에러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!!!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4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86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21539" y="1549940"/>
            <a:ext cx="10515600" cy="4942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+, -, *, / 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우리가 아는 사칙 연산자들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 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새로운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Quiz) </a:t>
            </a:r>
          </a:p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3;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4;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a/b;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(c);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다음의 출력 결과는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%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20615" y="1381011"/>
            <a:ext cx="1155077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B 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: A/B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나머지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반환해 준다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말로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나머지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예를 들어서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3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 	=&gt; 1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4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 	=&gt; 0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5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 	=&gt; 5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9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 	=&gt; 1</a:t>
            </a:r>
          </a:p>
        </p:txBody>
      </p:sp>
    </p:spTree>
    <p:extLst>
      <p:ext uri="{BB962C8B-B14F-4D97-AF65-F5344CB8AC3E}">
        <p14:creationId xmlns:p14="http://schemas.microsoft.com/office/powerpoint/2010/main" val="363044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%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활용하기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20615" y="1381011"/>
            <a:ext cx="1155077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number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배수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</a:t>
            </a:r>
            <a:r>
              <a:rPr lang="en-US" altLang="ko-KR" sz="4000" dirty="0" err="1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number</a:t>
            </a:r>
            <a:r>
              <a:rPr lang="en-US" altLang="ko-KR" sz="4000" dirty="0" err="1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==0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짝수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x</a:t>
            </a:r>
            <a:r>
              <a:rPr lang="en-US" altLang="ko-KR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2==0</a:t>
            </a:r>
          </a:p>
        </p:txBody>
      </p:sp>
    </p:spTree>
    <p:extLst>
      <p:ext uri="{BB962C8B-B14F-4D97-AF65-F5344CB8AC3E}">
        <p14:creationId xmlns:p14="http://schemas.microsoft.com/office/powerpoint/2010/main" val="1744078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문장 부호들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– ;, {}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3245" y="1381011"/>
            <a:ext cx="1113814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문장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끝을 알려줌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{}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명령어들의 묶음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메소드에서 사용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인자를 여기에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2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424615"/>
            <a:ext cx="11298037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프로그램이 실행되고 가장 처음 실행되는 함수는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여기에 있는 내용들은 마이크로소프트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튜토리얼 문서와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이고잉님의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오픈튜토리얼을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참고하여 만들었음을 알립니다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!!!</a:t>
            </a: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https://docs.microsoft.com/ko-kr/dotnet/csharp/tutorials/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https://opentutorials.org/module/3366/19780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17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World!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“Hello World!” –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이런 것이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string!!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콘솔형식과 마찬가지로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형식에도 메서드가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와 관련된 작업을 수행한다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7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World!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더 많이 출력하고 싶으면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김수환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World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앞에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붙여주고 싶다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사용해서 변수 및 상수 문자열에서 문자열을 빌드했다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07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또 다른 방법이 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49" y="1652328"/>
            <a:ext cx="11115502" cy="4619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$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Programmer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”);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앞에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붙여주고 싶다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문자열을 여는 따옴표 앞에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사용하면 중괄호 안에 변수를 넣을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24" y="1690688"/>
            <a:ext cx="1165375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$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답변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groot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”);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여러개도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가능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 am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5770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7"/>
            <a:ext cx="12192000" cy="4934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문자열의 속성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Length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–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문자열의 문자 수 반환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속성인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Length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사용하면 문자열의 길이를 알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가나다라마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en-US" altLang="ko-KR" sz="2400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Length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자이다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외울게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너무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많나여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?? 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걱정ㄴㄴ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IntelliSense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기능이 있습니다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–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수행할 수 있는 작업에 대한 제안을 제공해 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.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눌러서 뒤에 사용할 수 있는 속성 및 메서드에 대한 제안 목록을 확인해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봅시당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89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1042</Words>
  <Application>Microsoft Office PowerPoint</Application>
  <PresentationFormat>와이드스크린</PresentationFormat>
  <Paragraphs>360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210 앱굴림 L</vt:lpstr>
      <vt:lpstr>Arial</vt:lpstr>
      <vt:lpstr>맑은 고딕</vt:lpstr>
      <vt:lpstr>210 앱굴림 B</vt:lpstr>
      <vt:lpstr>210 앱굴림 R</vt:lpstr>
      <vt:lpstr>Office 테마</vt:lpstr>
      <vt:lpstr>C# 교실</vt:lpstr>
      <vt:lpstr>Introduction to C#</vt:lpstr>
      <vt:lpstr>Hello World</vt:lpstr>
      <vt:lpstr>String ?</vt:lpstr>
      <vt:lpstr>String ?</vt:lpstr>
      <vt:lpstr>String ?</vt:lpstr>
      <vt:lpstr>String ? 또 다른 방법이 있다!</vt:lpstr>
      <vt:lpstr>String ?</vt:lpstr>
      <vt:lpstr>String의 Property</vt:lpstr>
      <vt:lpstr>String TMI</vt:lpstr>
      <vt:lpstr>String TMI</vt:lpstr>
      <vt:lpstr>Search String</vt:lpstr>
      <vt:lpstr>Search에 대해서 더 궁금하다 …</vt:lpstr>
      <vt:lpstr>C# Programming</vt:lpstr>
      <vt:lpstr>먼저 우리 프로그램을 다시 한번 살펴보자</vt:lpstr>
      <vt:lpstr>오늘 할 것</vt:lpstr>
      <vt:lpstr>자료형</vt:lpstr>
      <vt:lpstr>자료형 - Object?</vt:lpstr>
      <vt:lpstr>float의 정확성 (부동소수점)</vt:lpstr>
      <vt:lpstr>float의 정확성 (부동소수점)</vt:lpstr>
      <vt:lpstr>형 변환(암시적)</vt:lpstr>
      <vt:lpstr>형 변환(명시적)</vt:lpstr>
      <vt:lpstr>키워드(예약어)</vt:lpstr>
      <vt:lpstr>키워드(예약어)</vt:lpstr>
      <vt:lpstr>키워드들 구경</vt:lpstr>
      <vt:lpstr>리터럴</vt:lpstr>
      <vt:lpstr>리터럴(정수형)</vt:lpstr>
      <vt:lpstr>리터럴(실수형) 중요!!</vt:lpstr>
      <vt:lpstr>변수 VS 상수</vt:lpstr>
      <vt:lpstr>변수 1 </vt:lpstr>
      <vt:lpstr>변수 2</vt:lpstr>
      <vt:lpstr>상수 1 </vt:lpstr>
      <vt:lpstr>산술연산자</vt:lpstr>
      <vt:lpstr>산술연산자 - %</vt:lpstr>
      <vt:lpstr>산술연산자 - % 활용하기</vt:lpstr>
      <vt:lpstr>문장 부호들 – ;, {}</vt:lpstr>
      <vt:lpstr>Quiz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1265</cp:revision>
  <dcterms:created xsi:type="dcterms:W3CDTF">2019-03-22T01:10:12Z</dcterms:created>
  <dcterms:modified xsi:type="dcterms:W3CDTF">2019-05-03T13:13:01Z</dcterms:modified>
</cp:coreProperties>
</file>